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709" autoAdjust="0"/>
  </p:normalViewPr>
  <p:slideViewPr>
    <p:cSldViewPr>
      <p:cViewPr varScale="1">
        <p:scale>
          <a:sx n="65" d="100"/>
          <a:sy n="65" d="100"/>
        </p:scale>
        <p:origin x="-108" y="-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1E6133-DC49-42A4-98E3-EB9458D4545F}" type="datetimeFigureOut">
              <a:rPr lang="en-US" smtClean="0"/>
              <a:t>3/25/2009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A110E-B002-4A76-A45E-CC0BB9DBBC8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35158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sng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Human karyotype</a:t>
            </a:r>
            <a:endParaRPr kumimoji="0" lang="en-US" sz="3600" b="0" i="0" u="sng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</a:endParaRPr>
          </a:p>
        </p:txBody>
      </p:sp>
      <p:pic>
        <p:nvPicPr>
          <p:cNvPr id="5" name="Picture 4" descr="C:\Documents and Settings\admin\My Documents\My Pictures\chromosom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14356"/>
            <a:ext cx="3857620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786182" y="214290"/>
            <a:ext cx="51435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How many pairs of chromosomes are there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How many chromosomes does a human cheek cell contain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How many chromosomes does a human ovum contain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How are the chromosomes arranged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What is the sex of this person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>
                <a:solidFill>
                  <a:schemeClr val="tx2">
                    <a:lumMod val="75000"/>
                  </a:schemeClr>
                </a:solidFill>
              </a:rPr>
              <a:t>Reason for your answer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 rot="2666582">
            <a:off x="2926116" y="556219"/>
            <a:ext cx="19030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/>
              <a:t>Human</a:t>
            </a:r>
            <a:r>
              <a:rPr lang="en-US" u="sng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 rot="10223130">
            <a:off x="5572132" y="4071942"/>
            <a:ext cx="24699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/>
              <a:t>karyotype</a:t>
            </a:r>
          </a:p>
        </p:txBody>
      </p:sp>
      <p:sp>
        <p:nvSpPr>
          <p:cNvPr id="6" name="Rectangle 5"/>
          <p:cNvSpPr/>
          <p:nvPr/>
        </p:nvSpPr>
        <p:spPr>
          <a:xfrm rot="19212180">
            <a:off x="1785918" y="5643578"/>
            <a:ext cx="805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The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1538" y="3857628"/>
            <a:ext cx="254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chromosomes</a:t>
            </a:r>
          </a:p>
        </p:txBody>
      </p:sp>
      <p:sp>
        <p:nvSpPr>
          <p:cNvPr id="8" name="Rectangle 7"/>
          <p:cNvSpPr/>
          <p:nvPr/>
        </p:nvSpPr>
        <p:spPr>
          <a:xfrm>
            <a:off x="4143372" y="3857628"/>
            <a:ext cx="815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are </a:t>
            </a:r>
          </a:p>
        </p:txBody>
      </p:sp>
      <p:sp>
        <p:nvSpPr>
          <p:cNvPr id="9" name="Rectangle 8"/>
          <p:cNvSpPr/>
          <p:nvPr/>
        </p:nvSpPr>
        <p:spPr>
          <a:xfrm rot="18753966">
            <a:off x="1071538" y="1142984"/>
            <a:ext cx="1682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arranged</a:t>
            </a:r>
          </a:p>
        </p:txBody>
      </p:sp>
      <p:sp>
        <p:nvSpPr>
          <p:cNvPr id="10" name="Rectangle 9"/>
          <p:cNvSpPr/>
          <p:nvPr/>
        </p:nvSpPr>
        <p:spPr>
          <a:xfrm rot="1431255">
            <a:off x="3643306" y="2000240"/>
            <a:ext cx="1799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according</a:t>
            </a:r>
          </a:p>
        </p:txBody>
      </p:sp>
      <p:sp>
        <p:nvSpPr>
          <p:cNvPr id="11" name="Rectangle 10"/>
          <p:cNvSpPr/>
          <p:nvPr/>
        </p:nvSpPr>
        <p:spPr>
          <a:xfrm rot="19089771">
            <a:off x="4714876" y="4357694"/>
            <a:ext cx="534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to</a:t>
            </a:r>
          </a:p>
        </p:txBody>
      </p:sp>
      <p:sp>
        <p:nvSpPr>
          <p:cNvPr id="12" name="Rectangle 11"/>
          <p:cNvSpPr/>
          <p:nvPr/>
        </p:nvSpPr>
        <p:spPr>
          <a:xfrm rot="5400000">
            <a:off x="7215206" y="5072074"/>
            <a:ext cx="899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size.</a:t>
            </a:r>
          </a:p>
        </p:txBody>
      </p:sp>
      <p:sp>
        <p:nvSpPr>
          <p:cNvPr id="13" name="Rectangle 12"/>
          <p:cNvSpPr/>
          <p:nvPr/>
        </p:nvSpPr>
        <p:spPr>
          <a:xfrm rot="18771341">
            <a:off x="285720" y="3000372"/>
            <a:ext cx="2217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There are </a:t>
            </a:r>
          </a:p>
        </p:txBody>
      </p:sp>
      <p:sp>
        <p:nvSpPr>
          <p:cNvPr id="14" name="Rectangle 13"/>
          <p:cNvSpPr/>
          <p:nvPr/>
        </p:nvSpPr>
        <p:spPr>
          <a:xfrm rot="495467">
            <a:off x="1714480" y="1785926"/>
            <a:ext cx="1887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23 pairs </a:t>
            </a:r>
          </a:p>
        </p:txBody>
      </p:sp>
      <p:sp>
        <p:nvSpPr>
          <p:cNvPr id="15" name="Rectangle 14"/>
          <p:cNvSpPr/>
          <p:nvPr/>
        </p:nvSpPr>
        <p:spPr>
          <a:xfrm rot="21069805">
            <a:off x="1214414" y="5143512"/>
            <a:ext cx="3573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of chromosomes.</a:t>
            </a:r>
          </a:p>
        </p:txBody>
      </p:sp>
      <p:sp>
        <p:nvSpPr>
          <p:cNvPr id="16" name="Rectangle 15"/>
          <p:cNvSpPr/>
          <p:nvPr/>
        </p:nvSpPr>
        <p:spPr>
          <a:xfrm rot="652256">
            <a:off x="642910" y="4500570"/>
            <a:ext cx="2924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5720" y="2071678"/>
            <a:ext cx="2732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are arranged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 rot="10533923">
            <a:off x="3857620" y="5500702"/>
            <a:ext cx="3047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in homologous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 rot="9509104">
            <a:off x="3571868" y="2928934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pairs.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9" descr="C:\Documents and Settings\admin\My Documents\My Pictures\chromosom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14290"/>
            <a:ext cx="35718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928926" y="571480"/>
            <a:ext cx="190308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/>
              <a:t>Human</a:t>
            </a:r>
            <a:r>
              <a:rPr lang="en-US" u="sng" dirty="0"/>
              <a:t> </a:t>
            </a:r>
          </a:p>
        </p:txBody>
      </p:sp>
      <p:sp>
        <p:nvSpPr>
          <p:cNvPr id="5" name="Rectangle 4"/>
          <p:cNvSpPr/>
          <p:nvPr/>
        </p:nvSpPr>
        <p:spPr>
          <a:xfrm>
            <a:off x="5572132" y="4071942"/>
            <a:ext cx="246990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u="sng" dirty="0"/>
              <a:t>karyotype</a:t>
            </a:r>
          </a:p>
        </p:txBody>
      </p:sp>
      <p:sp>
        <p:nvSpPr>
          <p:cNvPr id="6" name="Rectangle 5"/>
          <p:cNvSpPr/>
          <p:nvPr/>
        </p:nvSpPr>
        <p:spPr>
          <a:xfrm>
            <a:off x="1785918" y="5643578"/>
            <a:ext cx="805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The</a:t>
            </a:r>
          </a:p>
        </p:txBody>
      </p:sp>
      <p:sp>
        <p:nvSpPr>
          <p:cNvPr id="7" name="Rectangle 6"/>
          <p:cNvSpPr/>
          <p:nvPr/>
        </p:nvSpPr>
        <p:spPr>
          <a:xfrm>
            <a:off x="1071538" y="3857628"/>
            <a:ext cx="254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chromosomes</a:t>
            </a:r>
          </a:p>
        </p:txBody>
      </p:sp>
      <p:sp>
        <p:nvSpPr>
          <p:cNvPr id="8" name="Rectangle 7"/>
          <p:cNvSpPr/>
          <p:nvPr/>
        </p:nvSpPr>
        <p:spPr>
          <a:xfrm rot="132442">
            <a:off x="4143372" y="3857628"/>
            <a:ext cx="8156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are </a:t>
            </a:r>
          </a:p>
        </p:txBody>
      </p:sp>
      <p:sp>
        <p:nvSpPr>
          <p:cNvPr id="9" name="Rectangle 8"/>
          <p:cNvSpPr/>
          <p:nvPr/>
        </p:nvSpPr>
        <p:spPr>
          <a:xfrm>
            <a:off x="1071538" y="1142984"/>
            <a:ext cx="1682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arranged</a:t>
            </a:r>
          </a:p>
        </p:txBody>
      </p:sp>
      <p:sp>
        <p:nvSpPr>
          <p:cNvPr id="10" name="Rectangle 9"/>
          <p:cNvSpPr/>
          <p:nvPr/>
        </p:nvSpPr>
        <p:spPr>
          <a:xfrm>
            <a:off x="3643306" y="2000240"/>
            <a:ext cx="1799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according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714876" y="4357694"/>
            <a:ext cx="534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to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215206" y="5072074"/>
            <a:ext cx="899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/>
              <a:t>size.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85720" y="3000372"/>
            <a:ext cx="22175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There 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1714480" y="1785926"/>
            <a:ext cx="1887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23 pairs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214414" y="5143512"/>
            <a:ext cx="35730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>
                <a:latin typeface="Arial Black" pitchFamily="34" charset="0"/>
              </a:rPr>
              <a:t>of chromosomes.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42910" y="4500570"/>
            <a:ext cx="2924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5720" y="2071678"/>
            <a:ext cx="2732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are arranged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857620" y="5500702"/>
            <a:ext cx="304762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in homologous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571868" y="2928934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pairs.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" name="Picture 19" descr="C:\Documents and Settings\admin\My Documents\My Pictures\chromosom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72132" y="214290"/>
            <a:ext cx="3571868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4.44444E-6 L -0.31493 -0.0525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-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1.48148E-6 L -0.37829 -0.5592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9" y="-28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5.92593E-6 L 8.33333E-7 0.20996 " pathEditMode="relative" ptsTypes="AA">
                                      <p:cBhvr>
                                        <p:cTn id="4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1.11111E-6 L 0.06771 0.3902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1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1.85185E-6 L 0.30556 -0.10486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3" y="-5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6929454" y="2143116"/>
            <a:ext cx="168289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arranged</a:t>
            </a:r>
            <a:endParaRPr lang="en-US" sz="3200" dirty="0"/>
          </a:p>
        </p:txBody>
      </p:sp>
      <p:sp>
        <p:nvSpPr>
          <p:cNvPr id="22" name="Rectangle 21"/>
          <p:cNvSpPr/>
          <p:nvPr/>
        </p:nvSpPr>
        <p:spPr>
          <a:xfrm>
            <a:off x="6500826" y="1428736"/>
            <a:ext cx="179946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according</a:t>
            </a:r>
            <a:endParaRPr lang="en-US" sz="3200" dirty="0"/>
          </a:p>
        </p:txBody>
      </p:sp>
      <p:sp>
        <p:nvSpPr>
          <p:cNvPr id="23" name="Rectangle 22"/>
          <p:cNvSpPr/>
          <p:nvPr/>
        </p:nvSpPr>
        <p:spPr>
          <a:xfrm>
            <a:off x="4643438" y="1000108"/>
            <a:ext cx="254088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chromosomes</a:t>
            </a:r>
            <a:endParaRPr lang="en-US" sz="3200" dirty="0"/>
          </a:p>
        </p:txBody>
      </p:sp>
      <p:sp>
        <p:nvSpPr>
          <p:cNvPr id="24" name="Rectangle 23"/>
          <p:cNvSpPr/>
          <p:nvPr/>
        </p:nvSpPr>
        <p:spPr>
          <a:xfrm>
            <a:off x="5786446" y="2714620"/>
            <a:ext cx="72269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are</a:t>
            </a:r>
            <a:endParaRPr lang="en-US" sz="3200" dirty="0"/>
          </a:p>
        </p:txBody>
      </p:sp>
      <p:sp>
        <p:nvSpPr>
          <p:cNvPr id="25" name="Rectangle 24"/>
          <p:cNvSpPr/>
          <p:nvPr/>
        </p:nvSpPr>
        <p:spPr>
          <a:xfrm>
            <a:off x="5929322" y="1857364"/>
            <a:ext cx="8050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The</a:t>
            </a:r>
            <a:endParaRPr lang="en-US" sz="3200" dirty="0"/>
          </a:p>
        </p:txBody>
      </p:sp>
      <p:sp>
        <p:nvSpPr>
          <p:cNvPr id="26" name="Rectangle 25"/>
          <p:cNvSpPr/>
          <p:nvPr/>
        </p:nvSpPr>
        <p:spPr>
          <a:xfrm>
            <a:off x="7358082" y="2714620"/>
            <a:ext cx="8999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size.</a:t>
            </a:r>
            <a:endParaRPr lang="en-US" sz="3200" dirty="0"/>
          </a:p>
        </p:txBody>
      </p:sp>
      <p:sp>
        <p:nvSpPr>
          <p:cNvPr id="27" name="Rectangle 26"/>
          <p:cNvSpPr/>
          <p:nvPr/>
        </p:nvSpPr>
        <p:spPr>
          <a:xfrm>
            <a:off x="6858016" y="3286124"/>
            <a:ext cx="534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 smtClean="0"/>
              <a:t>to</a:t>
            </a:r>
            <a:endParaRPr lang="en-US" sz="3200" dirty="0"/>
          </a:p>
        </p:txBody>
      </p:sp>
      <p:sp>
        <p:nvSpPr>
          <p:cNvPr id="28" name="Rectangle 27"/>
          <p:cNvSpPr/>
          <p:nvPr/>
        </p:nvSpPr>
        <p:spPr>
          <a:xfrm>
            <a:off x="428596" y="1071546"/>
            <a:ext cx="273235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are arranged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2000232" y="2000240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pairs.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00034" y="2643182"/>
            <a:ext cx="29247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642910" y="3357562"/>
            <a:ext cx="3031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 homologous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357290" y="285728"/>
            <a:ext cx="169309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66"/>
                </a:solidFill>
              </a:rPr>
              <a:t>e</a:t>
            </a:r>
            <a:r>
              <a:rPr lang="en-US" sz="4400" dirty="0" smtClean="0">
                <a:solidFill>
                  <a:srgbClr val="FF0066"/>
                </a:solidFill>
              </a:rPr>
              <a:t>asier </a:t>
            </a:r>
            <a:endParaRPr lang="en-US" sz="4400" dirty="0">
              <a:solidFill>
                <a:srgbClr val="FF0066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29190" y="285728"/>
            <a:ext cx="32799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rgbClr val="FF0000"/>
                </a:solidFill>
              </a:rPr>
              <a:t>m</a:t>
            </a:r>
            <a:r>
              <a:rPr lang="en-US" sz="4400" dirty="0" smtClean="0">
                <a:solidFill>
                  <a:srgbClr val="FF0000"/>
                </a:solidFill>
              </a:rPr>
              <a:t>ore difficult</a:t>
            </a:r>
            <a:endParaRPr lang="en-US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2.59259E-6 L -0.06111 0.298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" y="1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2.59259E-6 L 0.63819 0.4134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2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7.40741E-7 L 0.24861 0.5277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" y="2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07407E-6 L 0.48438 0.2048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2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07407E-6 L -0.65694 0.5960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" y="2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4.07407E-6 L 0.09496 0.4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" y="2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07407E-6 L -0.43021 0.7210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5" y="3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59259E-6 L -0.33403 0.54398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7" y="2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800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4.07407E-6 L -0.0967 0.64814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8" y="32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7.40741E-7 L 0.05937 0.3773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" y="1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2000"/>
                            </p:stCondLst>
                            <p:childTnLst>
                              <p:par>
                                <p:cTn id="40" presetID="0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4.07407E-6 L -0.28246 0.46064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" y="2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85720" y="214290"/>
            <a:ext cx="4572000" cy="5632311"/>
          </a:xfrm>
          <a:prstGeom prst="rect">
            <a:avLst/>
          </a:prstGeom>
        </p:spPr>
        <p:txBody>
          <a:bodyPr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How many pairs of chromosomes are there?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How many chromosomes does a human cheek cell contain?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How many chromosomes does a human ovum contain?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How are the chromosomes arranged?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What is the sex of this person?</a:t>
            </a:r>
          </a:p>
          <a:p>
            <a:pPr marL="514350" lvl="0" indent="-514350">
              <a:buFont typeface="+mj-lt"/>
              <a:buAutoNum type="arabicPeriod"/>
            </a:pPr>
            <a:endParaRPr lang="en-U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Reason for your answer: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4000496" y="214290"/>
            <a:ext cx="18879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Arial Black" pitchFamily="34" charset="0"/>
              </a:rPr>
              <a:t>23 pairs </a:t>
            </a:r>
            <a:endParaRPr lang="en-US" sz="2800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714356"/>
            <a:ext cx="400052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 cheek cell is a normal body cell, therefore it contains 23 pairs of chromosome, i.e. </a:t>
            </a:r>
            <a:r>
              <a:rPr lang="en-US" sz="2800" dirty="0" smtClean="0">
                <a:solidFill>
                  <a:srgbClr val="FF0000"/>
                </a:solidFill>
              </a:rPr>
              <a:t>46 chromosomes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14876" y="2357430"/>
            <a:ext cx="442912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An ovum is a gamete, therefore it contains only </a:t>
            </a:r>
            <a:r>
              <a:rPr lang="en-US" sz="2800" dirty="0" smtClean="0">
                <a:solidFill>
                  <a:srgbClr val="FF0000"/>
                </a:solidFill>
              </a:rPr>
              <a:t>23 chromosomes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500562" y="3500438"/>
            <a:ext cx="303159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in homologous 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358082" y="3500438"/>
            <a:ext cx="1249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pairs.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10" descr="C:\Documents and Settings\admin\My Documents\My Pictures\chromosome.gif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357166"/>
            <a:ext cx="4500562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929190" y="457200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male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29058" y="5214950"/>
            <a:ext cx="5214942" cy="1428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In humans a sex chromosome arrangement of XY is male (XX is female)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7858148" y="3643314"/>
            <a:ext cx="1285852" cy="1143008"/>
          </a:xfrm>
          <a:prstGeom prst="ellipse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 animBg="1"/>
      <p:bldP spid="14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</TotalTime>
  <Words>215</Words>
  <Application>Microsoft Office PowerPoint</Application>
  <PresentationFormat>On-screen Show (4:3)</PresentationFormat>
  <Paragraphs>75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11</cp:revision>
  <dcterms:created xsi:type="dcterms:W3CDTF">2009-03-25T05:35:04Z</dcterms:created>
  <dcterms:modified xsi:type="dcterms:W3CDTF">2009-03-25T06:51:18Z</dcterms:modified>
</cp:coreProperties>
</file>